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56" r:id="rId1"/>
  </p:sldMasterIdLst>
  <p:notesMasterIdLst>
    <p:notesMasterId r:id="rId29"/>
  </p:notesMasterIdLst>
  <p:handoutMasterIdLst>
    <p:handoutMasterId r:id="rId30"/>
  </p:handoutMasterIdLst>
  <p:sldIdLst>
    <p:sldId id="340" r:id="rId2"/>
    <p:sldId id="338" r:id="rId3"/>
    <p:sldId id="335" r:id="rId4"/>
    <p:sldId id="261" r:id="rId5"/>
    <p:sldId id="339" r:id="rId6"/>
    <p:sldId id="358" r:id="rId7"/>
    <p:sldId id="331" r:id="rId8"/>
    <p:sldId id="360" r:id="rId9"/>
    <p:sldId id="301" r:id="rId10"/>
    <p:sldId id="357" r:id="rId11"/>
    <p:sldId id="353" r:id="rId12"/>
    <p:sldId id="333" r:id="rId13"/>
    <p:sldId id="273" r:id="rId14"/>
    <p:sldId id="264" r:id="rId15"/>
    <p:sldId id="341" r:id="rId16"/>
    <p:sldId id="287" r:id="rId17"/>
    <p:sldId id="275" r:id="rId18"/>
    <p:sldId id="274" r:id="rId19"/>
    <p:sldId id="276" r:id="rId20"/>
    <p:sldId id="343" r:id="rId21"/>
    <p:sldId id="286" r:id="rId22"/>
    <p:sldId id="278" r:id="rId23"/>
    <p:sldId id="346" r:id="rId24"/>
    <p:sldId id="279" r:id="rId25"/>
    <p:sldId id="359" r:id="rId26"/>
    <p:sldId id="355" r:id="rId27"/>
    <p:sldId id="285" r:id="rId28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0000"/>
    <a:srgbClr val="FFFFFF"/>
    <a:srgbClr val="6600FF"/>
    <a:srgbClr val="FF6699"/>
    <a:srgbClr val="006400"/>
    <a:srgbClr val="FFFF66"/>
    <a:srgbClr val="FF9900"/>
    <a:srgbClr val="99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40" autoAdjust="0"/>
    <p:restoredTop sz="94728" autoAdjust="0"/>
  </p:normalViewPr>
  <p:slideViewPr>
    <p:cSldViewPr>
      <p:cViewPr varScale="1">
        <p:scale>
          <a:sx n="54" d="100"/>
          <a:sy n="54" d="100"/>
        </p:scale>
        <p:origin x="1740" y="6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70" y="-78"/>
      </p:cViewPr>
      <p:guideLst>
        <p:guide orient="horz" pos="2929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8" tIns="46939" rIns="93878" bIns="46939" numCol="1" anchor="t" anchorCtr="0" compatLnSpc="1">
            <a:prstTxWarp prst="textNoShape">
              <a:avLst/>
            </a:prstTxWarp>
          </a:bodyPr>
          <a:lstStyle>
            <a:lvl1pPr defTabSz="93836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8" tIns="46939" rIns="93878" bIns="46939" numCol="1" anchor="t" anchorCtr="0" compatLnSpc="1">
            <a:prstTxWarp prst="textNoShape">
              <a:avLst/>
            </a:prstTxWarp>
          </a:bodyPr>
          <a:lstStyle>
            <a:lvl1pPr algn="r" defTabSz="93836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8" tIns="46939" rIns="93878" bIns="46939" numCol="1" anchor="b" anchorCtr="0" compatLnSpc="1">
            <a:prstTxWarp prst="textNoShape">
              <a:avLst/>
            </a:prstTxWarp>
          </a:bodyPr>
          <a:lstStyle>
            <a:lvl1pPr defTabSz="93836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8" tIns="46939" rIns="93878" bIns="46939" numCol="1" anchor="b" anchorCtr="0" compatLnSpc="1">
            <a:prstTxWarp prst="textNoShape">
              <a:avLst/>
            </a:prstTxWarp>
          </a:bodyPr>
          <a:lstStyle>
            <a:lvl1pPr algn="r" defTabSz="938213">
              <a:defRPr sz="1200"/>
            </a:lvl1pPr>
          </a:lstStyle>
          <a:p>
            <a:pPr>
              <a:defRPr/>
            </a:pPr>
            <a:fld id="{87FD6B9E-07B2-481C-A651-CAC72C8168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862" tIns="45431" rIns="90862" bIns="45431" numCol="1" anchor="t" anchorCtr="0" compatLnSpc="1">
            <a:prstTxWarp prst="textNoShape">
              <a:avLst/>
            </a:prstTxWarp>
          </a:bodyPr>
          <a:lstStyle>
            <a:lvl1pPr defTabSz="90794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5725" y="0"/>
            <a:ext cx="2998788" cy="458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862" tIns="45431" rIns="90862" bIns="45431" numCol="1" anchor="t" anchorCtr="0" compatLnSpc="1">
            <a:prstTxWarp prst="textNoShape">
              <a:avLst/>
            </a:prstTxWarp>
          </a:bodyPr>
          <a:lstStyle>
            <a:lvl1pPr algn="r" defTabSz="90794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85800"/>
            <a:ext cx="4681537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427538"/>
            <a:ext cx="5094287" cy="4197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862" tIns="45431" rIns="90862" bIns="454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862" tIns="45431" rIns="90862" bIns="45431" numCol="1" anchor="b" anchorCtr="0" compatLnSpc="1">
            <a:prstTxWarp prst="textNoShape">
              <a:avLst/>
            </a:prstTxWarp>
          </a:bodyPr>
          <a:lstStyle>
            <a:lvl1pPr defTabSz="90794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5725" y="8853488"/>
            <a:ext cx="29987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862" tIns="45431" rIns="90862" bIns="45431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pPr>
              <a:defRPr/>
            </a:pPr>
            <a:fld id="{12B05F9B-6973-46D6-9745-18D8373053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863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0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92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4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36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329095-45F8-4CBC-9B98-52E0A4556D30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5325"/>
            <a:ext cx="4649788" cy="3487738"/>
          </a:xfrm>
          <a:solidFill>
            <a:srgbClr val="FFFFFF"/>
          </a:solidFill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6663" cy="41846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863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0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92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4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36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FF2E17-8321-4095-A1E7-4B7027A64F5B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5325"/>
            <a:ext cx="4649788" cy="3487738"/>
          </a:xfrm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6663" cy="41846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863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0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92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4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36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FF37A8-1443-4EB7-A7D5-550832AEF54B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5325"/>
            <a:ext cx="4649788" cy="3487738"/>
          </a:xfrm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6663" cy="41846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863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0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92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4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36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B72779-8674-42CB-BC15-2A0280A5013D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5325"/>
            <a:ext cx="4649788" cy="3487738"/>
          </a:xfrm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6663" cy="41846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863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0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92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4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36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943280-3134-4C0C-B218-398F0C6E647A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5325"/>
            <a:ext cx="4649788" cy="3487738"/>
          </a:xfrm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6663" cy="41846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863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0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92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4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36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1CC33A-C2B8-4206-AAC3-0E3F16944783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5325"/>
            <a:ext cx="4649788" cy="3487738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6663" cy="41846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863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0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92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4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36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9528EA-B74D-4D31-B590-A6B597D8D66F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863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0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92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4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36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7E6606-FA68-40D4-9473-4C643549BD9C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5325"/>
            <a:ext cx="4649788" cy="3487738"/>
          </a:xfrm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6663" cy="41846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863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0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92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4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36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56678E-57B1-42B6-935D-011519D2E830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863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0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92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4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36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526CB1-CC69-48C9-B230-FE1909B2E49B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5325"/>
            <a:ext cx="4649788" cy="3487738"/>
          </a:xfrm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6663" cy="41846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863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0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92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4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36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8046AF-4CA1-4F6B-9542-E5547AA0A735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5325"/>
            <a:ext cx="4649788" cy="3487738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6663" cy="41846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863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0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92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4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36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90227B-4697-4BCF-A3EA-57A463E0AFEA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5325"/>
            <a:ext cx="4649788" cy="3487738"/>
          </a:xfrm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6663" cy="41846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863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0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92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4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36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1D235E-44B7-4ABD-B79C-B9A347A42B8D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5325"/>
            <a:ext cx="4649788" cy="3487738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6663" cy="41846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863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0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92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4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36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2533F7-81BD-439A-AD28-46EB9872B5E1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5325"/>
            <a:ext cx="4649788" cy="3487738"/>
          </a:xfrm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6663" cy="41846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863" indent="-230188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0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92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4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3663" indent="-23018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2977DC-D071-4FAD-B97A-3A9B22F7C48B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5325"/>
            <a:ext cx="4649788" cy="3487738"/>
          </a:xfrm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6663" cy="41846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4F75B-A026-4C0D-89CA-8D8F8E859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733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3BC03-EE83-4738-A139-3B80668F43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78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411F-CD79-4069-AD8C-A168176D7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46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9F2A6-F50F-4B34-ACF4-A637A68C78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01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BB9D7-1750-4A54-BB32-869FB0F934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47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EC66D-5EF5-46AA-8B6A-FDF541FEA9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18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7F36A-6DDB-4675-BEC5-ED23DD4B1F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460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69C15-03F0-49F2-9AD0-90338C1445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16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7D7CB-6A35-4188-AF7B-9E9194CCD0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85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F38A0-6ECB-4CE6-99FE-1B1DD27ED8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71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F02F-6A82-4CA3-96DA-847BD0B920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23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fld id="{27513B76-F2FC-4444-AA8D-6FC95A694C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75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eb3.ncaa.org/ecwr3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onapp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cknell.ed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icasaweb.google.com/charlesperryhebard/AdmissionsTou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litary.com/news/article/army-news/strykers-gear-up-for-new-afghan-mission.html?col=1186032369115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pa01001022.schoolwires.net/Page/470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rcNC95ymFc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2"/>
          <p:cNvSpPr txBox="1">
            <a:spLocks noChangeArrowheads="1"/>
          </p:cNvSpPr>
          <p:nvPr/>
        </p:nvSpPr>
        <p:spPr bwMode="auto">
          <a:xfrm>
            <a:off x="1368425" y="1114425"/>
            <a:ext cx="6477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7200" b="1" dirty="0">
                <a:solidFill>
                  <a:schemeClr val="bg1"/>
                </a:solidFill>
                <a:latin typeface="Tahoma" panose="020B0604030504040204" pitchFamily="34" charset="0"/>
              </a:rPr>
              <a:t>Welcome Parents</a:t>
            </a:r>
          </a:p>
          <a:p>
            <a:pPr algn="ctr">
              <a:spcBef>
                <a:spcPct val="50000"/>
              </a:spcBef>
            </a:pPr>
            <a:r>
              <a:rPr lang="en-US" altLang="en-US" sz="7200" b="1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7200" b="1" dirty="0">
                <a:solidFill>
                  <a:srgbClr val="FF0000"/>
                </a:solidFill>
                <a:latin typeface="Tahoma" panose="020B0604030504040204" pitchFamily="34" charset="0"/>
              </a:rPr>
              <a:t>Class of 2024</a:t>
            </a:r>
          </a:p>
        </p:txBody>
      </p:sp>
      <p:pic>
        <p:nvPicPr>
          <p:cNvPr id="1026" name="Picture 2" descr="Delaware Valley School Distri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13811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NCAA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hlinkClick r:id="rId2"/>
              </a:rPr>
              <a:t>https://web3.ncaa.org/ecwr3/</a:t>
            </a:r>
            <a:endParaRPr lang="en-US" sz="4000" dirty="0"/>
          </a:p>
          <a:p>
            <a:pPr>
              <a:defRPr/>
            </a:pPr>
            <a:endParaRPr lang="en-US" sz="4000" dirty="0"/>
          </a:p>
          <a:p>
            <a:pPr>
              <a:defRPr/>
            </a:pPr>
            <a:r>
              <a:rPr lang="en-US" sz="3600" dirty="0"/>
              <a:t>Communicate with coach regarding athletics and counselor regarding eligibility</a:t>
            </a:r>
          </a:p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990600" y="685800"/>
            <a:ext cx="411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ahoma" panose="020B0604030504040204" pitchFamily="34" charset="0"/>
              </a:rPr>
              <a:t>Early Decision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5181600" y="1676400"/>
            <a:ext cx="358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ahoma" panose="020B0604030504040204" pitchFamily="34" charset="0"/>
              </a:rPr>
              <a:t>Early Action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457200" y="2590800"/>
            <a:ext cx="571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FF00"/>
                </a:solidFill>
                <a:latin typeface="Tahoma" panose="020B0604030504040204" pitchFamily="34" charset="0"/>
              </a:rPr>
              <a:t>Regular Decision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3810000" y="3733800"/>
            <a:ext cx="533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B0F0"/>
                </a:solidFill>
                <a:latin typeface="Tahoma" panose="020B0604030504040204" pitchFamily="34" charset="0"/>
              </a:rPr>
              <a:t>Open Admission</a:t>
            </a:r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5562600" y="5715000"/>
            <a:ext cx="434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</a:rPr>
              <a:t>Wait List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381000" y="4724400"/>
            <a:ext cx="609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92D050"/>
                </a:solidFill>
                <a:latin typeface="Tahoma" panose="020B0604030504040204" pitchFamily="34" charset="0"/>
              </a:rPr>
              <a:t>Rolling Admission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029200" y="6248400"/>
            <a:ext cx="396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u="sng">
                <a:solidFill>
                  <a:srgbClr val="FF3300"/>
                </a:solidFill>
                <a:hlinkClick r:id="rId3"/>
              </a:rPr>
              <a:t>www.commonapp.org</a:t>
            </a:r>
            <a:endParaRPr lang="en-US" altLang="en-US" sz="2800" u="sng">
              <a:solidFill>
                <a:srgbClr val="FF3300"/>
              </a:solidFill>
            </a:endParaRPr>
          </a:p>
        </p:txBody>
      </p:sp>
      <p:pic>
        <p:nvPicPr>
          <p:cNvPr id="19459" name="Picture 56" descr="AppsOnlin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28600"/>
            <a:ext cx="48006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247650" y="2209800"/>
            <a:ext cx="87439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Common App / Naviance Account Matching - </a:t>
            </a:r>
            <a:r>
              <a:rPr lang="en-US" altLang="en-US"/>
              <a:t>In order to match your Family Connection and Common App accounts, you need to do the following:</a:t>
            </a:r>
          </a:p>
          <a:p>
            <a:endParaRPr lang="en-US" altLang="en-US"/>
          </a:p>
          <a:p>
            <a:r>
              <a:rPr lang="en-US" altLang="en-US" b="1"/>
              <a:t>Step 1</a:t>
            </a:r>
            <a:r>
              <a:rPr lang="en-US" altLang="en-US"/>
              <a:t> - Create a Common App account on Common App Online </a:t>
            </a:r>
          </a:p>
          <a:p>
            <a:r>
              <a:rPr lang="en-US" altLang="en-US" b="1"/>
              <a:t>Step 2</a:t>
            </a:r>
            <a:r>
              <a:rPr lang="en-US" altLang="en-US"/>
              <a:t> - Sign the CA FERPA Waiver &amp; Authorization on Common App Online </a:t>
            </a:r>
          </a:p>
          <a:p>
            <a:endParaRPr lang="en-US" altLang="en-US"/>
          </a:p>
          <a:p>
            <a:r>
              <a:rPr lang="en-US" altLang="en-US"/>
              <a:t>NOTE: To avoid issues with matching, be consistent and careful when entering identifying information on your Common App (DOB and full legal name- do not use nicknames).</a:t>
            </a:r>
          </a:p>
          <a:p>
            <a:endParaRPr lang="en-US" altLang="en-US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26"/>
          <p:cNvSpPr txBox="1">
            <a:spLocks noChangeArrowheads="1"/>
          </p:cNvSpPr>
          <p:nvPr/>
        </p:nvSpPr>
        <p:spPr bwMode="auto">
          <a:xfrm>
            <a:off x="685800" y="838200"/>
            <a:ext cx="769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/>
              <a:t>APPLICATION DO’S &amp; DON’TS</a:t>
            </a:r>
          </a:p>
        </p:txBody>
      </p:sp>
      <p:sp>
        <p:nvSpPr>
          <p:cNvPr id="17411" name="Text Box 1027"/>
          <p:cNvSpPr txBox="1">
            <a:spLocks noChangeArrowheads="1"/>
          </p:cNvSpPr>
          <p:nvPr/>
        </p:nvSpPr>
        <p:spPr bwMode="auto">
          <a:xfrm>
            <a:off x="1295400" y="1479550"/>
            <a:ext cx="6781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altLang="en-US" sz="2400" b="1" dirty="0">
                <a:solidFill>
                  <a:schemeClr val="accent4">
                    <a:lumMod val="50000"/>
                  </a:schemeClr>
                </a:solidFill>
              </a:rPr>
              <a:t>Sign on to </a:t>
            </a:r>
            <a:r>
              <a:rPr lang="en-US" altLang="en-US" sz="2400" b="1" dirty="0" err="1">
                <a:solidFill>
                  <a:schemeClr val="accent4">
                    <a:lumMod val="50000"/>
                  </a:schemeClr>
                </a:solidFill>
              </a:rPr>
              <a:t>Naviance</a:t>
            </a:r>
            <a:r>
              <a:rPr lang="en-US" altLang="en-US" sz="2400" b="1" dirty="0">
                <a:solidFill>
                  <a:schemeClr val="accent4">
                    <a:lumMod val="50000"/>
                  </a:schemeClr>
                </a:solidFill>
              </a:rPr>
              <a:t> – Do this first</a:t>
            </a: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altLang="en-US" sz="2400" b="1" dirty="0">
                <a:solidFill>
                  <a:schemeClr val="accent4">
                    <a:lumMod val="50000"/>
                  </a:schemeClr>
                </a:solidFill>
              </a:rPr>
              <a:t>Follow directions- See </a:t>
            </a:r>
            <a:r>
              <a:rPr lang="en-US" altLang="en-US" sz="2400" b="1" dirty="0" err="1">
                <a:solidFill>
                  <a:schemeClr val="accent4">
                    <a:lumMod val="50000"/>
                  </a:schemeClr>
                </a:solidFill>
              </a:rPr>
              <a:t>Naviance</a:t>
            </a:r>
            <a:r>
              <a:rPr lang="en-US" altLang="en-US" sz="2400" b="1" dirty="0">
                <a:solidFill>
                  <a:schemeClr val="accent4">
                    <a:lumMod val="50000"/>
                  </a:schemeClr>
                </a:solidFill>
              </a:rPr>
              <a:t> handout or watch “DV Counselors College Process Presentation” on our website</a:t>
            </a: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altLang="en-US" sz="2400" b="1" dirty="0">
                <a:solidFill>
                  <a:schemeClr val="accent4">
                    <a:lumMod val="50000"/>
                  </a:schemeClr>
                </a:solidFill>
              </a:rPr>
              <a:t>Watch deadlines</a:t>
            </a: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altLang="en-US" sz="2400" b="1" dirty="0">
                <a:solidFill>
                  <a:schemeClr val="accent4">
                    <a:lumMod val="50000"/>
                  </a:schemeClr>
                </a:solidFill>
              </a:rPr>
              <a:t>Use </a:t>
            </a:r>
            <a:r>
              <a:rPr lang="en-US" altLang="en-US" sz="2400" b="1" dirty="0" err="1">
                <a:solidFill>
                  <a:schemeClr val="accent4">
                    <a:lumMod val="50000"/>
                  </a:schemeClr>
                </a:solidFill>
              </a:rPr>
              <a:t>Naviance</a:t>
            </a:r>
            <a:r>
              <a:rPr lang="en-US" altLang="en-US" sz="2400" b="1" dirty="0">
                <a:solidFill>
                  <a:schemeClr val="accent4">
                    <a:lumMod val="50000"/>
                  </a:schemeClr>
                </a:solidFill>
              </a:rPr>
              <a:t> to request: Transcripts, Mid-year reports, Final transcripts</a:t>
            </a:r>
          </a:p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en-US" altLang="en-US" sz="2400" b="1" dirty="0">
                <a:solidFill>
                  <a:schemeClr val="accent4">
                    <a:lumMod val="50000"/>
                  </a:schemeClr>
                </a:solidFill>
              </a:rPr>
              <a:t>Please note – </a:t>
            </a:r>
            <a:r>
              <a:rPr lang="en-US" altLang="en-US" sz="2400" b="1" dirty="0" err="1">
                <a:solidFill>
                  <a:schemeClr val="accent4">
                    <a:lumMod val="50000"/>
                  </a:schemeClr>
                </a:solidFill>
              </a:rPr>
              <a:t>Naviance</a:t>
            </a:r>
            <a:r>
              <a:rPr lang="en-US" altLang="en-US" sz="2400" b="1" dirty="0">
                <a:solidFill>
                  <a:schemeClr val="accent4">
                    <a:lumMod val="50000"/>
                  </a:schemeClr>
                </a:solidFill>
              </a:rPr>
              <a:t> is not for applying- it is for securely sending your supporting documents</a:t>
            </a:r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1676400" y="5105400"/>
            <a:ext cx="5715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3200" b="1" dirty="0"/>
          </a:p>
          <a:p>
            <a:pPr algn="ctr"/>
            <a:endParaRPr lang="en-US" altLang="en-US" sz="3200" b="1" dirty="0"/>
          </a:p>
          <a:p>
            <a:pPr algn="ctr"/>
            <a:r>
              <a:rPr lang="en-US" altLang="en-US" sz="3200" b="1" dirty="0"/>
              <a:t>Keep Guidance Informed!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62000" y="685800"/>
            <a:ext cx="784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chemeClr val="bg2">
                    <a:lumMod val="50000"/>
                  </a:schemeClr>
                </a:solidFill>
              </a:rPr>
              <a:t>Completed Application Must Include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2133600"/>
            <a:ext cx="89154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College application – Common App, School Website, 	or Paper Version. Indicate which on Naviance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Transcript Request through Naviance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400" b="1" dirty="0">
                <a:latin typeface="Tahoma" panose="020B0604030504040204" pitchFamily="34" charset="0"/>
              </a:rPr>
              <a:t>All letters of recommendations through Naviance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400" b="1" dirty="0">
                <a:latin typeface="Tahoma" panose="020B0604030504040204" pitchFamily="34" charset="0"/>
              </a:rPr>
              <a:t>Essay - IF NEEDED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400" b="1" dirty="0">
                <a:latin typeface="Tahoma" panose="020B0604030504040204" pitchFamily="34" charset="0"/>
              </a:rPr>
              <a:t>Payment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400" b="1" dirty="0">
                <a:latin typeface="Tahoma" panose="020B0604030504040204" pitchFamily="34" charset="0"/>
              </a:rPr>
              <a:t>Send official score report to college directly from    	testing entity (SAT, ACT)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400" b="1" dirty="0">
                <a:latin typeface="Tahoma" panose="020B0604030504040204" pitchFamily="34" charset="0"/>
              </a:rPr>
              <a:t>If music conservatory – audition required. Communicate with music teacher!</a:t>
            </a:r>
          </a:p>
          <a:p>
            <a:pPr lvl="1">
              <a:spcBef>
                <a:spcPct val="50000"/>
              </a:spcBef>
              <a:buFontTx/>
              <a:buChar char="•"/>
            </a:pPr>
            <a:endParaRPr lang="en-US" altLang="en-US" sz="2400" b="1" dirty="0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3"/>
          <p:cNvSpPr txBox="1">
            <a:spLocks noChangeArrowheads="1"/>
          </p:cNvSpPr>
          <p:nvPr/>
        </p:nvSpPr>
        <p:spPr bwMode="auto">
          <a:xfrm>
            <a:off x="457200" y="381000"/>
            <a:ext cx="850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>
                <a:solidFill>
                  <a:srgbClr val="FF5050"/>
                </a:solidFill>
                <a:latin typeface="Tahoma" panose="020B0604030504040204" pitchFamily="34" charset="0"/>
              </a:rPr>
              <a:t>Your Transcript Includes</a:t>
            </a:r>
          </a:p>
        </p:txBody>
      </p:sp>
      <p:sp>
        <p:nvSpPr>
          <p:cNvPr id="219173" name="Text Box 37"/>
          <p:cNvSpPr txBox="1">
            <a:spLocks noChangeArrowheads="1"/>
          </p:cNvSpPr>
          <p:nvPr/>
        </p:nvSpPr>
        <p:spPr bwMode="auto">
          <a:xfrm>
            <a:off x="306388" y="1447800"/>
            <a:ext cx="55864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bg1"/>
                </a:solidFill>
                <a:latin typeface="Tahoma" panose="020B0604030504040204" pitchFamily="34" charset="0"/>
              </a:rPr>
              <a:t>Class Rank</a:t>
            </a:r>
          </a:p>
        </p:txBody>
      </p:sp>
      <p:sp>
        <p:nvSpPr>
          <p:cNvPr id="219174" name="Text Box 38"/>
          <p:cNvSpPr txBox="1">
            <a:spLocks noChangeArrowheads="1"/>
          </p:cNvSpPr>
          <p:nvPr/>
        </p:nvSpPr>
        <p:spPr bwMode="auto">
          <a:xfrm>
            <a:off x="457200" y="2894013"/>
            <a:ext cx="8153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bg1"/>
                </a:solidFill>
                <a:latin typeface="Tahoma" panose="020B0604030504040204" pitchFamily="34" charset="0"/>
              </a:rPr>
              <a:t>GPA – Weighted 4.0 Scale</a:t>
            </a:r>
          </a:p>
        </p:txBody>
      </p:sp>
      <p:sp>
        <p:nvSpPr>
          <p:cNvPr id="219175" name="Text Box 39"/>
          <p:cNvSpPr txBox="1">
            <a:spLocks noChangeArrowheads="1"/>
          </p:cNvSpPr>
          <p:nvPr/>
        </p:nvSpPr>
        <p:spPr bwMode="auto">
          <a:xfrm>
            <a:off x="430213" y="3817938"/>
            <a:ext cx="8104187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chemeClr val="bg1"/>
                </a:solidFill>
                <a:latin typeface="Tahoma" panose="020B0604030504040204" pitchFamily="34" charset="0"/>
              </a:rPr>
              <a:t>Historical Grade Listing 9</a:t>
            </a:r>
            <a:r>
              <a:rPr lang="en-US" altLang="en-US" sz="4400" b="1" baseline="30000" dirty="0">
                <a:solidFill>
                  <a:schemeClr val="bg1"/>
                </a:solidFill>
                <a:latin typeface="Tahoma" panose="020B0604030504040204" pitchFamily="34" charset="0"/>
              </a:rPr>
              <a:t>th</a:t>
            </a:r>
            <a:r>
              <a:rPr lang="en-US" altLang="en-US" sz="4400" b="1" dirty="0">
                <a:solidFill>
                  <a:schemeClr val="bg1"/>
                </a:solidFill>
                <a:latin typeface="Tahoma" panose="020B0604030504040204" pitchFamily="34" charset="0"/>
              </a:rPr>
              <a:t> – 12</a:t>
            </a:r>
            <a:r>
              <a:rPr lang="en-US" altLang="en-US" sz="4400" b="1" baseline="30000" dirty="0">
                <a:solidFill>
                  <a:schemeClr val="bg1"/>
                </a:solidFill>
                <a:latin typeface="Tahoma" panose="020B0604030504040204" pitchFamily="34" charset="0"/>
              </a:rPr>
              <a:t>th</a:t>
            </a:r>
            <a:r>
              <a:rPr lang="en-US" altLang="en-US" sz="4400" b="1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ahoma" panose="020B0604030504040204" pitchFamily="34" charset="0"/>
              </a:rPr>
              <a:t>* Does not include SAT Scores</a:t>
            </a:r>
          </a:p>
        </p:txBody>
      </p:sp>
      <p:sp>
        <p:nvSpPr>
          <p:cNvPr id="219181" name="Text Box 45"/>
          <p:cNvSpPr txBox="1">
            <a:spLocks noChangeArrowheads="1"/>
          </p:cNvSpPr>
          <p:nvPr/>
        </p:nvSpPr>
        <p:spPr bwMode="auto">
          <a:xfrm>
            <a:off x="457201" y="2252663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/>
              <a:t>Class of 2024  307 students ranked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1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9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9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73" grpId="0"/>
      <p:bldP spid="219174" grpId="0"/>
      <p:bldP spid="219175" grpId="0"/>
      <p:bldP spid="2191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33400" y="685800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800" b="1" dirty="0">
                <a:solidFill>
                  <a:srgbClr val="FF6699"/>
                </a:solidFill>
              </a:rPr>
              <a:t>COLLEGE VISITS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-381000" y="1981200"/>
            <a:ext cx="6477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>
              <a:spcBef>
                <a:spcPct val="50000"/>
              </a:spcBef>
              <a:buFontTx/>
              <a:buChar char="•"/>
            </a:pPr>
            <a:r>
              <a:rPr lang="en-US" altLang="en-US" sz="4000" b="1" dirty="0"/>
              <a:t>Be prompt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-533400" y="2865438"/>
            <a:ext cx="5178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 algn="ctr">
              <a:spcBef>
                <a:spcPct val="50000"/>
              </a:spcBef>
              <a:buFontTx/>
              <a:buChar char="•"/>
            </a:pPr>
            <a:r>
              <a:rPr lang="en-US" altLang="en-US" sz="4000" b="1"/>
              <a:t>Tour campus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-533400" y="3659188"/>
            <a:ext cx="533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 algn="ctr">
              <a:spcBef>
                <a:spcPct val="50000"/>
              </a:spcBef>
              <a:buFontTx/>
              <a:buChar char="•"/>
            </a:pPr>
            <a:r>
              <a:rPr lang="en-US" altLang="en-US" sz="4000" b="1" dirty="0"/>
              <a:t>Ask questions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-381000" y="4527550"/>
            <a:ext cx="9947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>
              <a:spcBef>
                <a:spcPct val="50000"/>
              </a:spcBef>
              <a:buFontTx/>
              <a:buChar char="•"/>
            </a:pPr>
            <a:r>
              <a:rPr lang="en-US" altLang="en-US" sz="4000" b="1" dirty="0"/>
              <a:t>Ask about financial aid</a:t>
            </a:r>
          </a:p>
        </p:txBody>
      </p:sp>
      <p:pic>
        <p:nvPicPr>
          <p:cNvPr id="26631" name="Picture 7" descr="04Gib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4191000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5825829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267200" y="609600"/>
            <a:ext cx="5410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5050"/>
                </a:solidFill>
              </a:rPr>
              <a:t>CAMPUS TOUR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257800" y="1828800"/>
            <a:ext cx="647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5050"/>
                </a:solidFill>
                <a:hlinkClick r:id="rId3"/>
              </a:rPr>
              <a:t>Check out -</a:t>
            </a:r>
            <a:endParaRPr lang="en-US" altLang="en-US" sz="2800" b="1">
              <a:solidFill>
                <a:srgbClr val="FF5050"/>
              </a:solidFill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066800" y="2438400"/>
            <a:ext cx="7924800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/>
              <a:t>Library			Dining Hall</a:t>
            </a:r>
          </a:p>
          <a:p>
            <a:pPr>
              <a:spcBef>
                <a:spcPct val="50000"/>
              </a:spcBef>
            </a:pPr>
            <a:r>
              <a:rPr lang="en-US" altLang="en-US" sz="2800" b="1"/>
              <a:t>Sit in on class		Residence Halls</a:t>
            </a:r>
          </a:p>
          <a:p>
            <a:pPr>
              <a:spcBef>
                <a:spcPct val="50000"/>
              </a:spcBef>
            </a:pPr>
            <a:r>
              <a:rPr lang="en-US" altLang="en-US" sz="2800" b="1"/>
              <a:t>Science Labs		Surrounding 	</a:t>
            </a:r>
          </a:p>
          <a:p>
            <a:pPr>
              <a:spcBef>
                <a:spcPct val="50000"/>
              </a:spcBef>
            </a:pPr>
            <a:r>
              <a:rPr lang="en-US" altLang="en-US" sz="2800" b="1"/>
              <a:t>Computer Centers           Community</a:t>
            </a:r>
          </a:p>
          <a:p>
            <a:pPr>
              <a:spcBef>
                <a:spcPct val="50000"/>
              </a:spcBef>
            </a:pPr>
            <a:r>
              <a:rPr lang="en-US" altLang="en-US" sz="2800" b="1"/>
              <a:t>Sports Facilities	Language Labs	</a:t>
            </a:r>
          </a:p>
          <a:p>
            <a:pPr>
              <a:spcBef>
                <a:spcPct val="50000"/>
              </a:spcBef>
            </a:pPr>
            <a:r>
              <a:rPr lang="en-US" altLang="en-US" sz="2800" b="1"/>
              <a:t>		Office of Disability Services</a:t>
            </a:r>
          </a:p>
        </p:txBody>
      </p:sp>
      <p:pic>
        <p:nvPicPr>
          <p:cNvPr id="28677" name="Picture 6" descr="A professor and a student work out a math problem at the blackbo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149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6096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5050"/>
                </a:solidFill>
              </a:rPr>
              <a:t>COLLEGE VISITS DURING SCHOOL YEAR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76200" y="1371600"/>
            <a:ext cx="6172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0015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Going to a college? Bring a note to be signed by counselor prior to visit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Check out colleges in the cafeteria</a:t>
            </a:r>
          </a:p>
          <a:p>
            <a:pPr marL="742950" lvl="1" indent="0">
              <a:spcBef>
                <a:spcPct val="50000"/>
              </a:spcBef>
            </a:pPr>
            <a:endParaRPr lang="en-US" altLang="en-US" sz="2400" b="1" dirty="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762000" y="2895600"/>
            <a:ext cx="62484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Pennsylvania Association for College Admission Counseling (PACAC) Virtual College Fairs: https://www.pacac.org/college-fairs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Continue to check our guidance website under College Fairs and Open Houses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800" i="1" dirty="0"/>
              <a:t>Look for virtual visits/Open   	House options</a:t>
            </a:r>
          </a:p>
          <a:p>
            <a:pPr marL="0" indent="0">
              <a:spcBef>
                <a:spcPct val="50000"/>
              </a:spcBef>
            </a:pPr>
            <a:br>
              <a:rPr lang="en-US" altLang="en-US" sz="2800" dirty="0"/>
            </a:br>
            <a:endParaRPr lang="en-US" altLang="en-US" sz="2800" b="1" dirty="0"/>
          </a:p>
        </p:txBody>
      </p:sp>
      <p:pic>
        <p:nvPicPr>
          <p:cNvPr id="30725" name="Picture 10" descr="AdmissionsTou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7543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006400"/>
                </a:solidFill>
              </a:rPr>
              <a:t>PAYING FOR COLLEGE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52400" y="1235075"/>
            <a:ext cx="647700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 b="1"/>
          </a:p>
          <a:p>
            <a:pPr>
              <a:spcBef>
                <a:spcPct val="50000"/>
              </a:spcBef>
            </a:pPr>
            <a:r>
              <a:rPr lang="en-US" altLang="en-US" sz="2800" b="1"/>
              <a:t>Types of Financial Aid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800" b="1"/>
              <a:t>Scholarships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800" b="1"/>
              <a:t>Grants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800" b="1"/>
              <a:t>Loans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800" b="1"/>
              <a:t>Work Grants &amp; Work Study Programs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endParaRPr lang="en-US" altLang="en-US" sz="2800" b="1"/>
          </a:p>
          <a:p>
            <a:pPr lvl="1">
              <a:spcBef>
                <a:spcPct val="50000"/>
              </a:spcBef>
              <a:buFontTx/>
              <a:buChar char="•"/>
            </a:pPr>
            <a:endParaRPr lang="en-US" altLang="en-US" sz="2800" b="1"/>
          </a:p>
        </p:txBody>
      </p:sp>
      <p:pic>
        <p:nvPicPr>
          <p:cNvPr id="32772" name="Picture 7" descr="MPj040560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4135">
            <a:off x="6070600" y="1633538"/>
            <a:ext cx="2905125" cy="4343400"/>
          </a:xfrm>
          <a:prstGeom prst="rect">
            <a:avLst/>
          </a:prstGeom>
          <a:solidFill>
            <a:srgbClr val="463A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762000" y="5791200"/>
            <a:ext cx="7948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u="sng">
                <a:solidFill>
                  <a:srgbClr val="FFFF00"/>
                </a:solidFill>
                <a:latin typeface="Tahoma" panose="020B0604030504040204" pitchFamily="34" charset="0"/>
              </a:rPr>
              <a:t>www.fafsa.ed.gov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2"/>
          <p:cNvSpPr txBox="1">
            <a:spLocks noChangeArrowheads="1"/>
          </p:cNvSpPr>
          <p:nvPr/>
        </p:nvSpPr>
        <p:spPr bwMode="auto">
          <a:xfrm rot="1023771">
            <a:off x="6858000" y="1600200"/>
            <a:ext cx="19399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200" b="1"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3200" b="1">
              <a:latin typeface="Tahoma" panose="020B0604030504040204" pitchFamily="34" charset="0"/>
            </a:endParaRPr>
          </a:p>
        </p:txBody>
      </p:sp>
      <p:sp>
        <p:nvSpPr>
          <p:cNvPr id="6150" name="Text Box 26"/>
          <p:cNvSpPr txBox="1">
            <a:spLocks noChangeArrowheads="1"/>
          </p:cNvSpPr>
          <p:nvPr/>
        </p:nvSpPr>
        <p:spPr bwMode="auto">
          <a:xfrm>
            <a:off x="228600" y="4038600"/>
            <a:ext cx="8153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600" b="1" dirty="0">
                <a:solidFill>
                  <a:schemeClr val="tx2"/>
                </a:solidFill>
                <a:latin typeface="Tahoma" panose="020B0604030504040204" pitchFamily="34" charset="0"/>
              </a:rPr>
              <a:t>College or Technical School</a:t>
            </a:r>
          </a:p>
        </p:txBody>
      </p:sp>
      <p:sp>
        <p:nvSpPr>
          <p:cNvPr id="6151" name="Text Box 27"/>
          <p:cNvSpPr txBox="1">
            <a:spLocks noChangeArrowheads="1"/>
          </p:cNvSpPr>
          <p:nvPr/>
        </p:nvSpPr>
        <p:spPr bwMode="auto">
          <a:xfrm>
            <a:off x="0" y="228600"/>
            <a:ext cx="50292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600" b="1" dirty="0">
                <a:solidFill>
                  <a:schemeClr val="bg1"/>
                </a:solidFill>
                <a:latin typeface="Tahoma" panose="020B0604030504040204" pitchFamily="34" charset="0"/>
              </a:rPr>
              <a:t>Work</a:t>
            </a:r>
            <a:r>
              <a:rPr lang="en-US" altLang="en-US" b="1" dirty="0">
                <a:solidFill>
                  <a:schemeClr val="bg2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6152" name="Text Box 28"/>
          <p:cNvSpPr txBox="1">
            <a:spLocks noChangeArrowheads="1"/>
          </p:cNvSpPr>
          <p:nvPr/>
        </p:nvSpPr>
        <p:spPr bwMode="auto">
          <a:xfrm>
            <a:off x="3581400" y="1752600"/>
            <a:ext cx="50292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600" b="1" dirty="0">
                <a:latin typeface="Tahoma" panose="020B0604030504040204" pitchFamily="34" charset="0"/>
              </a:rPr>
              <a:t>Military</a:t>
            </a:r>
          </a:p>
        </p:txBody>
      </p:sp>
      <p:pic>
        <p:nvPicPr>
          <p:cNvPr id="1026" name="Picture 2" descr="Image result for workfo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1153"/>
            <a:ext cx="3276600" cy="10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s milit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4060"/>
            <a:ext cx="28384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3411102"/>
            <a:ext cx="2590800" cy="172405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676400" y="2057400"/>
            <a:ext cx="61722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0066"/>
                </a:solidFill>
              </a:rPr>
              <a:t>DVHS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0066"/>
                </a:solidFill>
              </a:rPr>
              <a:t>Financial Aid Night</a:t>
            </a:r>
          </a:p>
          <a:p>
            <a:pPr algn="ctr">
              <a:spcBef>
                <a:spcPct val="50000"/>
              </a:spcBef>
            </a:pPr>
            <a:endParaRPr lang="en-US" altLang="en-US" sz="4000" b="1">
              <a:solidFill>
                <a:srgbClr val="FF006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0066"/>
                </a:solidFill>
              </a:rPr>
              <a:t> </a:t>
            </a:r>
            <a:r>
              <a:rPr lang="en-US" altLang="en-US" sz="4000" b="1">
                <a:solidFill>
                  <a:srgbClr val="111111"/>
                </a:solidFill>
              </a:rPr>
              <a:t>January 2007</a:t>
            </a:r>
            <a:endParaRPr lang="en-US" altLang="en-US" sz="2800" b="1">
              <a:solidFill>
                <a:srgbClr val="111111"/>
              </a:solidFill>
            </a:endParaRPr>
          </a:p>
        </p:txBody>
      </p:sp>
      <p:pic>
        <p:nvPicPr>
          <p:cNvPr id="34819" name="Picture 3" descr="MPj040030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2743200"/>
            <a:ext cx="81534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000" b="1">
                <a:solidFill>
                  <a:srgbClr val="111111"/>
                </a:solidFill>
                <a:latin typeface="Tahoma" panose="020B0604030504040204" pitchFamily="34" charset="0"/>
              </a:rPr>
              <a:t>DVHS</a:t>
            </a:r>
          </a:p>
          <a:p>
            <a:pPr algn="ctr">
              <a:spcBef>
                <a:spcPct val="50000"/>
              </a:spcBef>
            </a:pPr>
            <a:r>
              <a:rPr lang="en-US" altLang="en-US" sz="6000" b="1">
                <a:solidFill>
                  <a:srgbClr val="111111"/>
                </a:solidFill>
                <a:latin typeface="Tahoma" panose="020B0604030504040204" pitchFamily="34" charset="0"/>
              </a:rPr>
              <a:t> Financial Aid Night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09600" y="5244283"/>
            <a:ext cx="7086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3300"/>
                </a:solidFill>
                <a:latin typeface="Tahoma" panose="020B0604030504040204" pitchFamily="34" charset="0"/>
              </a:rPr>
              <a:t>October 4, 2023</a:t>
            </a:r>
            <a:endParaRPr lang="en-US" altLang="en-US" sz="2000" b="1" dirty="0">
              <a:solidFill>
                <a:srgbClr val="FF33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027"/>
          <p:cNvSpPr txBox="1">
            <a:spLocks noChangeArrowheads="1"/>
          </p:cNvSpPr>
          <p:nvPr/>
        </p:nvSpPr>
        <p:spPr bwMode="auto">
          <a:xfrm>
            <a:off x="152400" y="5334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002060"/>
                </a:solidFill>
              </a:rPr>
              <a:t>LOCAL SCHOLARSHIPS</a:t>
            </a:r>
          </a:p>
        </p:txBody>
      </p:sp>
      <p:sp>
        <p:nvSpPr>
          <p:cNvPr id="36867" name="Text Box 1028"/>
          <p:cNvSpPr txBox="1">
            <a:spLocks noChangeArrowheads="1"/>
          </p:cNvSpPr>
          <p:nvPr/>
        </p:nvSpPr>
        <p:spPr bwMode="auto">
          <a:xfrm>
            <a:off x="1143000" y="2286000"/>
            <a:ext cx="6934200" cy="403187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3200" b="1" dirty="0">
                <a:solidFill>
                  <a:srgbClr val="002060"/>
                </a:solidFill>
              </a:rPr>
              <a:t> Spring of senior year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/>
              <a:t>students will receive  a complete listing of all local scholarships.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800" b="1" dirty="0"/>
              <a:t> It is the student’s responsibility to get applications in on time.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800" b="1" dirty="0"/>
              <a:t>Regularly check out Guidance website under “Financial Aid and Scholarships”.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1828800" y="609600"/>
            <a:ext cx="5562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800">
                <a:solidFill>
                  <a:srgbClr val="002060"/>
                </a:solidFill>
              </a:rPr>
              <a:t>ACADEMIES</a:t>
            </a: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457200" y="1905000"/>
            <a:ext cx="66294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Char char="•"/>
            </a:pPr>
            <a:r>
              <a:rPr lang="en-US" altLang="en-US" sz="2800" b="1"/>
              <a:t>West Point (Army)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altLang="en-US" sz="2800" b="1"/>
              <a:t>Air Force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altLang="en-US" sz="2800" b="1"/>
              <a:t>Naval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altLang="en-US" sz="2800" b="1"/>
              <a:t>Coast Guard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altLang="en-US" sz="2800" b="1"/>
              <a:t>Merchant Marines</a:t>
            </a:r>
          </a:p>
        </p:txBody>
      </p:sp>
      <p:pic>
        <p:nvPicPr>
          <p:cNvPr id="38916" name="Picture 7" descr="Ring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33850"/>
            <a:ext cx="38100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0" descr="U.S. Military Academy at West Po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87496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2" descr="U.S. Naval Academ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4191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U.S. Air Force Academ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733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9" descr="U.S. Coast Guard Academ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60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1" descr="U.S. Merchant Marine Academ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549592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438400" y="228600"/>
            <a:ext cx="411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002060"/>
                </a:solidFill>
              </a:rPr>
              <a:t>ACADEMIES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1143000"/>
            <a:ext cx="9144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Char char="•"/>
            </a:pPr>
            <a:r>
              <a:rPr lang="en-US" altLang="en-US" sz="2400" b="1" dirty="0"/>
              <a:t>You should have a strong GPA and test scores. You should also show strong commitment to athletic and extracurricular activities, leadership, and community involvement. 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altLang="en-US" sz="2400" b="1" dirty="0"/>
              <a:t>Show your interest early in high school, especially to your state senator or congressional rep. You will need a nomination from one of them.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altLang="en-US" sz="2400" b="1" dirty="0"/>
              <a:t>You can apply to more than one academy at one time.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altLang="en-US" sz="2400" b="1" dirty="0"/>
              <a:t>You must be a U.S. citizen.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altLang="en-US" sz="2400" b="1" dirty="0"/>
              <a:t>Academy programs are highly challenging on many levels: academic, physical, emotional, and mental. Time management is a significant issue. Not all students thrive.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143000" y="7620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ASVAB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-304800" y="1828800"/>
            <a:ext cx="64008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/>
              <a:t>Military exam</a:t>
            </a:r>
          </a:p>
          <a:p>
            <a:pPr lvl="4"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chemeClr val="bg1"/>
                </a:solidFill>
              </a:rPr>
              <a:t>8 short tests</a:t>
            </a:r>
          </a:p>
          <a:p>
            <a:pPr lvl="4"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chemeClr val="bg1"/>
                </a:solidFill>
              </a:rPr>
              <a:t>No charge</a:t>
            </a:r>
          </a:p>
          <a:p>
            <a:pPr lvl="4"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chemeClr val="bg1"/>
                </a:solidFill>
              </a:rPr>
              <a:t>DVHS – February/March</a:t>
            </a:r>
          </a:p>
        </p:txBody>
      </p:sp>
      <p:sp>
        <p:nvSpPr>
          <p:cNvPr id="43012" name="Rectangle 8"/>
          <p:cNvSpPr>
            <a:spLocks noChangeArrowheads="1"/>
          </p:cNvSpPr>
          <p:nvPr/>
        </p:nvSpPr>
        <p:spPr bwMode="auto">
          <a:xfrm>
            <a:off x="5181600" y="6172200"/>
            <a:ext cx="335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http://www.military.com/ASVAB</a:t>
            </a:r>
          </a:p>
        </p:txBody>
      </p:sp>
      <p:pic>
        <p:nvPicPr>
          <p:cNvPr id="43013" name="Picture 12" descr="Strykers Gear Up for New Afghan Missi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63675"/>
            <a:ext cx="33528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13" descr="ASVAB Testing Prog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0"/>
            <a:ext cx="26670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Additional Graduation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dirty="0"/>
              <a:t>ACT 158 Pathway handout that went home with schedules for reference (also in Parent Night Informational Packet)</a:t>
            </a:r>
          </a:p>
          <a:p>
            <a:r>
              <a:rPr lang="en-US" dirty="0"/>
              <a:t>Easiest way to accomplish is by passing the Keystone Exams</a:t>
            </a:r>
          </a:p>
          <a:p>
            <a:r>
              <a:rPr lang="en-US" dirty="0"/>
              <a:t>Counselors will work with you to determine alternate pathways if this is not accomplished </a:t>
            </a:r>
          </a:p>
          <a:p>
            <a:r>
              <a:rPr lang="en-US" dirty="0"/>
              <a:t>Keep in mind this could require a schedule change or additional testing in order to fulfill these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5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2"/>
          <p:cNvSpPr txBox="1">
            <a:spLocks noChangeArrowheads="1"/>
          </p:cNvSpPr>
          <p:nvPr/>
        </p:nvSpPr>
        <p:spPr bwMode="auto">
          <a:xfrm rot="1023771">
            <a:off x="6858000" y="1524000"/>
            <a:ext cx="19399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200" b="1"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3200" b="1">
              <a:latin typeface="Tahoma" panose="020B0604030504040204" pitchFamily="34" charset="0"/>
            </a:endParaRPr>
          </a:p>
        </p:txBody>
      </p:sp>
      <p:sp>
        <p:nvSpPr>
          <p:cNvPr id="267301" name="Rectangle 37"/>
          <p:cNvSpPr>
            <a:spLocks noChangeArrowheads="1"/>
          </p:cNvSpPr>
          <p:nvPr/>
        </p:nvSpPr>
        <p:spPr bwMode="auto">
          <a:xfrm>
            <a:off x="533400" y="457200"/>
            <a:ext cx="815340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FF5050"/>
                </a:solidFill>
              </a:rPr>
              <a:t>Looking for general info and staying “up to date”?</a:t>
            </a:r>
          </a:p>
          <a:p>
            <a:pPr algn="ctr"/>
            <a:r>
              <a:rPr lang="en-US" altLang="en-US" sz="2800" b="1" dirty="0"/>
              <a:t>Website: </a:t>
            </a:r>
            <a:r>
              <a:rPr lang="en-US" altLang="en-US" sz="2800" b="1" dirty="0">
                <a:hlinkClick r:id="rId2"/>
              </a:rPr>
              <a:t>https://pa01001022.schoolwires.net/Page/470</a:t>
            </a:r>
            <a:endParaRPr lang="en-US" altLang="en-US" sz="2800" b="1" dirty="0"/>
          </a:p>
          <a:p>
            <a:pPr algn="ctr"/>
            <a:endParaRPr lang="en-US" altLang="en-US" sz="2800" b="1" dirty="0"/>
          </a:p>
          <a:p>
            <a:pPr algn="ctr"/>
            <a:r>
              <a:rPr lang="en-US" altLang="en-US" sz="2800" b="1" dirty="0"/>
              <a:t>Twitter: @</a:t>
            </a:r>
            <a:r>
              <a:rPr lang="en-US" altLang="en-US" sz="2800" b="1" dirty="0" err="1"/>
              <a:t>DVHSCounselors</a:t>
            </a:r>
            <a:endParaRPr lang="en-US" altLang="en-US" sz="2800" b="1" dirty="0"/>
          </a:p>
          <a:p>
            <a:pPr algn="ctr"/>
            <a:endParaRPr lang="en-US" altLang="en-US" sz="2800" b="1" dirty="0"/>
          </a:p>
          <a:p>
            <a:pPr algn="ctr"/>
            <a:r>
              <a:rPr lang="en-US" altLang="en-US" sz="2800" b="1" dirty="0"/>
              <a:t>Instagram:@</a:t>
            </a:r>
            <a:r>
              <a:rPr lang="en-US" altLang="en-US" sz="2800" b="1" dirty="0" err="1"/>
              <a:t>dvhs_counselors</a:t>
            </a:r>
            <a:endParaRPr lang="en-US" altLang="en-US" sz="2800" b="1" dirty="0"/>
          </a:p>
          <a:p>
            <a:pPr algn="ctr"/>
            <a:endParaRPr lang="en-US" altLang="en-US" sz="3200" b="1" dirty="0"/>
          </a:p>
          <a:p>
            <a:pPr algn="ctr"/>
            <a:r>
              <a:rPr lang="en-US" altLang="en-US" sz="3600" b="1" dirty="0">
                <a:solidFill>
                  <a:srgbClr val="FF5050"/>
                </a:solidFill>
              </a:rPr>
              <a:t>Specific Questions?</a:t>
            </a:r>
            <a:endParaRPr lang="en-US" altLang="en-US" sz="3600" b="1" dirty="0"/>
          </a:p>
          <a:p>
            <a:pPr algn="ctr"/>
            <a:r>
              <a:rPr lang="en-US" altLang="en-US" sz="3200" b="1" dirty="0"/>
              <a:t>Please contact the appropriate School Counselor.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30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868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DVHS 11/12 COUNSELORS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52400" y="1281113"/>
            <a:ext cx="88392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Career Tech Students:</a:t>
            </a:r>
          </a:p>
          <a:p>
            <a:pPr>
              <a:spcBef>
                <a:spcPct val="50000"/>
              </a:spcBef>
            </a:pPr>
            <a:r>
              <a:rPr lang="en-US" altLang="en-US" sz="2400" dirty="0"/>
              <a:t>Ms. Cosentino	296-1864	jcosentino@dvsd.org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Last Names Beginning with A-F:</a:t>
            </a:r>
          </a:p>
          <a:p>
            <a:pPr>
              <a:spcBef>
                <a:spcPct val="50000"/>
              </a:spcBef>
            </a:pPr>
            <a:r>
              <a:rPr lang="en-US" altLang="en-US" sz="2400" dirty="0"/>
              <a:t>Mrs. Ross		296-1865	crystal.ross@dvsd.org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Last Names Beginning with G-N:</a:t>
            </a:r>
          </a:p>
          <a:p>
            <a:pPr>
              <a:spcBef>
                <a:spcPct val="50000"/>
              </a:spcBef>
            </a:pPr>
            <a:r>
              <a:rPr lang="en-US" altLang="en-US" sz="2400" dirty="0"/>
              <a:t>Ms. Blaut 		296-1863	mblaut@dvsd.org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Last Names Beginning with O-Z:</a:t>
            </a:r>
            <a:r>
              <a:rPr lang="en-US" altLang="en-US" sz="2400" dirty="0"/>
              <a:t>			</a:t>
            </a:r>
          </a:p>
          <a:p>
            <a:pPr>
              <a:spcBef>
                <a:spcPct val="50000"/>
              </a:spcBef>
            </a:pPr>
            <a:r>
              <a:rPr lang="en-US" altLang="en-US" sz="2400" dirty="0"/>
              <a:t>Mrs. Favorito		296-1866	jfavorito@dvsd.org</a:t>
            </a:r>
          </a:p>
          <a:p>
            <a:pPr>
              <a:spcBef>
                <a:spcPct val="50000"/>
              </a:spcBef>
            </a:pPr>
            <a:r>
              <a:rPr lang="en-US" altLang="en-US" sz="2400" dirty="0"/>
              <a:t>		Mrs. Thompson, Secretary	296-1861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33" name="Text Box 2057"/>
          <p:cNvSpPr txBox="1">
            <a:spLocks noChangeArrowheads="1"/>
          </p:cNvSpPr>
          <p:nvPr/>
        </p:nvSpPr>
        <p:spPr bwMode="auto">
          <a:xfrm>
            <a:off x="2590800" y="2667000"/>
            <a:ext cx="3717925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5400" b="1" dirty="0">
              <a:latin typeface="Tahom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5400" b="1" dirty="0">
                <a:latin typeface="Tahoma" panose="020B0604030504040204" pitchFamily="34" charset="0"/>
              </a:rPr>
              <a:t>ACT Test</a:t>
            </a:r>
          </a:p>
        </p:txBody>
      </p:sp>
      <p:sp>
        <p:nvSpPr>
          <p:cNvPr id="7172" name="Text Box 2065"/>
          <p:cNvSpPr txBox="1">
            <a:spLocks noChangeArrowheads="1"/>
          </p:cNvSpPr>
          <p:nvPr/>
        </p:nvSpPr>
        <p:spPr bwMode="auto">
          <a:xfrm>
            <a:off x="609600" y="914400"/>
            <a:ext cx="7848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400" b="1" dirty="0"/>
              <a:t>SAT Test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143000" y="762000"/>
            <a:ext cx="708660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FF00"/>
                </a:solidFill>
              </a:rPr>
              <a:t>SAT Test</a:t>
            </a:r>
            <a:endParaRPr lang="en-US" altLang="en-US" sz="3200" dirty="0">
              <a:solidFill>
                <a:srgbClr val="FFFF00"/>
              </a:solidFill>
            </a:endParaRPr>
          </a:p>
          <a:p>
            <a:pPr algn="ctr">
              <a:spcBef>
                <a:spcPct val="50000"/>
              </a:spcBef>
            </a:pPr>
            <a:endParaRPr lang="en-US" altLang="en-US" sz="3200" dirty="0"/>
          </a:p>
          <a:p>
            <a:pPr algn="ctr">
              <a:spcBef>
                <a:spcPct val="50000"/>
              </a:spcBef>
            </a:pPr>
            <a:r>
              <a:rPr lang="en-US" altLang="en-US" sz="3200" b="1" dirty="0"/>
              <a:t>June 3, 2023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/>
              <a:t>Anticipated test dates: August 26,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/>
              <a:t>October 7, and November 4 2023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FFFF66"/>
                </a:solidFill>
              </a:rPr>
              <a:t>To register for the SAT test go to https://www.collegeboard.org</a:t>
            </a:r>
          </a:p>
          <a:p>
            <a:pPr algn="ctr">
              <a:spcBef>
                <a:spcPct val="50000"/>
              </a:spcBef>
            </a:pPr>
            <a:endParaRPr lang="en-US" altLang="en-US" sz="3200" b="1" dirty="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00100" y="1371600"/>
            <a:ext cx="754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FF00"/>
                </a:solidFill>
              </a:rPr>
              <a:t>   Cost:  $60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09575" y="509588"/>
            <a:ext cx="6172200" cy="714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/>
              <a:t>School Code   </a:t>
            </a:r>
            <a:r>
              <a:rPr lang="en-US" altLang="en-US" sz="4000" b="1">
                <a:solidFill>
                  <a:srgbClr val="FFFF00"/>
                </a:solidFill>
              </a:rPr>
              <a:t>392-635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186113" y="2743200"/>
            <a:ext cx="3657600" cy="6540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/>
              <a:t>Upload Photo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5078413" y="4572000"/>
            <a:ext cx="3276600" cy="2027238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/>
              <a:t>Score Reports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/>
              <a:t>   </a:t>
            </a:r>
            <a:r>
              <a:rPr lang="en-US" altLang="en-US" sz="3600" b="1">
                <a:solidFill>
                  <a:srgbClr val="FF3300"/>
                </a:solidFill>
              </a:rPr>
              <a:t>4 FREE</a:t>
            </a:r>
            <a:endParaRPr lang="en-US" altLang="en-US" sz="3600" b="1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209800" y="1676400"/>
            <a:ext cx="3657600" cy="6540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/>
              <a:t>Test Center</a:t>
            </a:r>
          </a:p>
        </p:txBody>
      </p:sp>
      <p:sp>
        <p:nvSpPr>
          <p:cNvPr id="10246" name="TextBox 2"/>
          <p:cNvSpPr txBox="1">
            <a:spLocks noChangeArrowheads="1"/>
          </p:cNvSpPr>
          <p:nvPr/>
        </p:nvSpPr>
        <p:spPr bwMode="auto">
          <a:xfrm>
            <a:off x="3810000" y="3733800"/>
            <a:ext cx="51054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/>
              <a:t>Payment Options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382000" cy="1447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How to prepare for the </a:t>
            </a:r>
            <a:r>
              <a:rPr lang="en-US" dirty="0" err="1"/>
              <a:t>sats</a:t>
            </a:r>
            <a:endParaRPr lang="en-US" dirty="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219200" y="1676400"/>
            <a:ext cx="6629400" cy="40386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dirty="0"/>
              <a:t>Take practice tests through collegeboard.org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dirty="0"/>
              <a:t>Download the Daily Practice App for the new SAT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dirty="0"/>
              <a:t>Personalized SAT practice on Khan Academy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800" b="1" dirty="0"/>
              <a:t>SAT Test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57200" y="1371600"/>
            <a:ext cx="8229600" cy="714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2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Evidence-Based Reading and Writing</a:t>
            </a:r>
          </a:p>
          <a:p>
            <a:pPr algn="ctr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rgbClr val="FFFF00"/>
                </a:solidFill>
              </a:rPr>
              <a:t>Score   200-800</a:t>
            </a:r>
          </a:p>
          <a:p>
            <a:pPr algn="ctr">
              <a:spcBef>
                <a:spcPct val="50000"/>
              </a:spcBef>
            </a:pPr>
            <a:endParaRPr lang="en-US" altLang="en-US" sz="2800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</a:rPr>
              <a:t>Mathematics</a:t>
            </a:r>
          </a:p>
          <a:p>
            <a:pPr algn="ctr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rgbClr val="FFFF00"/>
                </a:solidFill>
              </a:rPr>
              <a:t>Score   200-800</a:t>
            </a:r>
          </a:p>
          <a:p>
            <a:pPr>
              <a:spcBef>
                <a:spcPct val="50000"/>
              </a:spcBef>
            </a:pPr>
            <a:endParaRPr lang="en-US" altLang="en-US" sz="36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sz="36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sz="360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en-US" alt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Understanding Your SAT Score Report">
            <a:hlinkClick r:id="" action="ppaction://media"/>
            <a:extLst>
              <a:ext uri="{FF2B5EF4-FFF2-40B4-BE49-F238E27FC236}">
                <a16:creationId xmlns:a16="http://schemas.microsoft.com/office/drawing/2014/main" id="{CFA596A3-681C-1C2F-16A6-F5B2B45EBA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6248" y="990600"/>
            <a:ext cx="863150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8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7146925" y="41910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3200" b="1" u="sng">
              <a:solidFill>
                <a:srgbClr val="FFC000"/>
              </a:solidFill>
            </a:endParaRPr>
          </a:p>
        </p:txBody>
      </p:sp>
      <p:sp>
        <p:nvSpPr>
          <p:cNvPr id="15363" name="WordArt 9"/>
          <p:cNvSpPr>
            <a:spLocks noChangeArrowheads="1" noChangeShapeType="1" noTextEdit="1"/>
          </p:cNvSpPr>
          <p:nvPr/>
        </p:nvSpPr>
        <p:spPr bwMode="auto">
          <a:xfrm>
            <a:off x="2133600" y="609600"/>
            <a:ext cx="5105400" cy="1066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endParaRPr lang="en-US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en-US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LOOK AT IT! WEBSITES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63" y="1143000"/>
            <a:ext cx="7564437" cy="52578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b="1" u="sng" dirty="0">
                <a:solidFill>
                  <a:srgbClr val="FFFFFF"/>
                </a:solidFill>
              </a:rPr>
              <a:t>www.collegeboard.org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b="1" u="sng" dirty="0">
                <a:solidFill>
                  <a:srgbClr val="FFFFFF"/>
                </a:solidFill>
              </a:rPr>
              <a:t>www.actstudent.org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b="1" u="sng" dirty="0">
                <a:solidFill>
                  <a:srgbClr val="FFFFFF"/>
                </a:solidFill>
              </a:rPr>
              <a:t>www.educationplanner.com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b="1" u="sng" dirty="0">
                <a:solidFill>
                  <a:srgbClr val="FFFFFF"/>
                </a:solidFill>
              </a:rPr>
              <a:t>www.petersons.com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b="1" u="sng" dirty="0">
                <a:solidFill>
                  <a:srgbClr val="FFFFFF"/>
                </a:solidFill>
              </a:rPr>
              <a:t>www.collegenet.com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b="1" u="sng" dirty="0">
                <a:solidFill>
                  <a:srgbClr val="FFFFFF"/>
                </a:solidFill>
              </a:rPr>
              <a:t>www.fastweb.com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b="1" u="sng" dirty="0">
                <a:solidFill>
                  <a:srgbClr val="FFFFFF"/>
                </a:solidFill>
              </a:rPr>
              <a:t>www.march2success.com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400" b="1" u="sng" dirty="0">
                <a:solidFill>
                  <a:srgbClr val="FFFFFF"/>
                </a:solidFill>
              </a:rPr>
              <a:t>http://connection.Naviance.com/delawarevhs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sz="2400" b="1" u="sng" dirty="0">
                <a:solidFill>
                  <a:srgbClr val="FFFFFF"/>
                </a:solidFill>
              </a:rPr>
              <a:t>https://www.fairopportunityproject.org/#guides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sz="2400" b="1" u="sng" dirty="0">
                <a:solidFill>
                  <a:srgbClr val="FFFFFF"/>
                </a:solidFill>
              </a:rPr>
              <a:t>https://pa01001022.schoolwires.net/Page/470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n-US" altLang="en-US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11818</TotalTime>
  <Words>1010</Words>
  <Application>Microsoft Office PowerPoint</Application>
  <PresentationFormat>On-screen Show (4:3)</PresentationFormat>
  <Paragraphs>182</Paragraphs>
  <Slides>27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Book Antiqua</vt:lpstr>
      <vt:lpstr>Lucida Sans</vt:lpstr>
      <vt:lpstr>Tahoma</vt:lpstr>
      <vt:lpstr>Times New Roman</vt:lpstr>
      <vt:lpstr>Wingdings</vt:lpstr>
      <vt:lpstr>Wingdings 2</vt:lpstr>
      <vt:lpstr>Wingdings 3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prepare for the sats</vt:lpstr>
      <vt:lpstr>PowerPoint Presentation</vt:lpstr>
      <vt:lpstr>PowerPoint Presentation</vt:lpstr>
      <vt:lpstr>LOOK AT IT! WEBSITES</vt:lpstr>
      <vt:lpstr>NCAA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Graduation Requirements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Valued Gateway 2000 Customer</dc:creator>
  <cp:lastModifiedBy>Jessica Favorito</cp:lastModifiedBy>
  <cp:revision>277</cp:revision>
  <cp:lastPrinted>2015-03-06T19:51:06Z</cp:lastPrinted>
  <dcterms:created xsi:type="dcterms:W3CDTF">2000-03-05T22:52:20Z</dcterms:created>
  <dcterms:modified xsi:type="dcterms:W3CDTF">2023-05-15T19:15:25Z</dcterms:modified>
  <cp:contentStatus/>
</cp:coreProperties>
</file>